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24"/>
  </p:notesMasterIdLst>
  <p:handoutMasterIdLst>
    <p:handoutMasterId r:id="rId25"/>
  </p:handoutMasterIdLst>
  <p:sldIdLst>
    <p:sldId id="256" r:id="rId5"/>
    <p:sldId id="277" r:id="rId6"/>
    <p:sldId id="261" r:id="rId7"/>
    <p:sldId id="262" r:id="rId8"/>
    <p:sldId id="296" r:id="rId9"/>
    <p:sldId id="258" r:id="rId10"/>
    <p:sldId id="297" r:id="rId11"/>
    <p:sldId id="295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268" r:id="rId21"/>
    <p:sldId id="306" r:id="rId22"/>
    <p:sldId id="307" r:id="rId23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076" y="102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5" d="100"/>
          <a:sy n="75" d="100"/>
        </p:scale>
        <p:origin x="6012" y="27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7D7E6F-0FA5-458B-B9D7-3B1DD1AC7F98}" type="datetime1">
              <a:rPr lang="pt-BR" smtClean="0"/>
              <a:t>24/09/2026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7335D-7E60-40C4-9122-F94289B34997}" type="datetime1">
              <a:rPr lang="pt-BR" smtClean="0"/>
              <a:pPr/>
              <a:t>24/09/2026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B9A9E5-4F7F-4A7D-9DE1-89923232926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612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0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49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203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5D324-8A46-525C-0833-2A170E482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AF9D9E2-CD40-4955-32ED-97A37C22C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4A1E844-A8F2-E461-04B1-3CCC9CC38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119916-798E-8D8E-C626-8F0767323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5940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900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91AE2-0772-9D69-F34E-AF3CD6FAD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C7BED85-C144-8408-CA7F-9921E0E1C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5274386-86C6-EC86-D7A0-04D709E4C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D98D56-EEE9-E4D5-72E4-AA4F30EBE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9138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BF8D1-6618-2554-61BD-40CD1A2FF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3789C6B-D300-E6CA-D5CC-970E68A82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56D07E8-65D7-DF24-D33F-0CDEE37C7A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EE3F64-D290-3FE6-7503-D6E992849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592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7B38-F590-3D56-66A6-0219FB8A3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EAE3DC0-9CA6-1600-AC63-8C0E818FD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5400DF7-A6E2-778C-526B-7C355CBF2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185304-DCDF-A3AE-D32B-AFD3E81F80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647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655C3-0CFD-E89A-A0F1-FE5434A5E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0C2BBB0-B42F-EF29-4D0F-76DB65BA2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29A25E1-E39D-0EFE-57DD-F779D4F31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C6D5B9-C855-D1DB-496F-E979ED246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7067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975D-30C7-7A52-C4E1-44820F0B9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D258FA-B717-7B0C-81F4-30B96ECF65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314C1C-54CF-E463-3C6B-44818C014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8A7732-91AB-7C21-A34C-4B37058BD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0845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00D65-0085-A11B-D381-DE54979DE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F4F5747-3BF7-8105-1E44-413773CDC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8E66377-9085-AD3B-8E46-23C208497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FBB9D4-33D7-CCC1-FACB-F483BCA32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7213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DC308-4A1C-0173-7657-5D216996C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1F8DAB0-B5A1-C4B4-9930-CD2036328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1C3D050-777E-7956-413B-14399F4A1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524637-2CAC-C367-D314-1ECB2DEC1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71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4F67-064A-CED4-1455-CEE696C94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E2FDB5F-46B3-E497-ECFE-781B0D157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E667CA4-4775-DA34-F944-949DF2828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65CEAB-C1CB-B5CB-4ED9-DDC6B4A29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673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DD63F-15AA-E621-F1F1-3E029BB6F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F17B028-4854-6E29-FAF9-67E7A7891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AA22B0F-258C-A6BB-F615-06DF3C3FC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56EC5D3-748F-68EF-11D9-AA0DF2DB9A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262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DC264-B1EB-B1CA-2CC0-15014ACA1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E00AC60-81C8-7D11-04DD-688AD52A9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7EB774A-359A-AE8F-D08F-26803EB18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0C3B3B-B002-D0E1-FE54-7FB6B7CF5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4525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0739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lemento Gráfico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áfico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TÍTULO</a:t>
            </a:r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7" name="Espaço Reservado para Texto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19" name="Espaço Reservado para Texto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4" name="Espaço Reservado para Texto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5" name="Espaço Reservado para Texto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sp>
        <p:nvSpPr>
          <p:cNvPr id="37" name="Espaço Reservado para Texto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editar os estilos de texto mestre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387710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na do Conteúdo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7" name="Espaço Reservado para Texto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1" name="Espaço Reservado para Texto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2" name="Espaço Reservado para Texto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3" name="Espaço Reservado para Texto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34" name="Espaço Reservado para Texto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2" name="Espaço Reservado para Texto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ADICIONAR UM SUBTÍTULO</a:t>
            </a:r>
          </a:p>
        </p:txBody>
      </p:sp>
      <p:sp>
        <p:nvSpPr>
          <p:cNvPr id="13" name="Espaço Reservado para Texto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pt-BR" noProof="0"/>
              <a:t>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áfico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na do Conteúdo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C0BD0A8-A715-4DEF-5D99-D3E0B11850B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al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8668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Texto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2" name="Espaço Reservado para Texto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3" name="Espaço Reservado para Texto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4" name="Espaço Reservado para Texto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5" name="Espaço Reservado para Texto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16" name="Espaço Reservado para Texto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17" name="Espaço Reservado para Data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18" name="Espaço Reservado para Rodapé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19" name="Espaço Reservado para o Número do Slide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Trê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de 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Espaço Reservado para Conteúdo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endParaRPr lang="pt-BR" noProof="0"/>
          </a:p>
        </p:txBody>
      </p:sp>
      <p:sp>
        <p:nvSpPr>
          <p:cNvPr id="27" name="Espaço Reservado para Conteúdo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údo Do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20" name="Espaço Reservado para Texto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5" name="Espaço Reservado para Texto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6" name="Espaço Reservado para Texto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7" name="Espaço Reservado para Texto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8" name="Espaço Reservado para Texto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pt-BR" noProof="0"/>
              <a:t>CLIQUE PARA ADICIONAR UM SUBTÍTULO</a:t>
            </a:r>
          </a:p>
        </p:txBody>
      </p:sp>
      <p:sp>
        <p:nvSpPr>
          <p:cNvPr id="29" name="Espaço Reservado para Texto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Clique para adicionar o texto</a:t>
            </a:r>
          </a:p>
        </p:txBody>
      </p: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6" name="Espaço Reservado para Texto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7" name="Espaço Reservado para Texto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8" name="Espaço Reservado para Texto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Ano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 noProof="0"/>
              <a:t>MM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Espaço Reservado para Data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37" name="Espaço Reservado para Rodapé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38" name="Espaço Reservado para o Número do Slide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 elemento gráfico SmartArt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ssoas da Equipe do Slide 8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Imagem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7" name="Espaço Reservado para Imagem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19" name="Espaço Reservado para Imagem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6" name="Espaço Reservado para Texto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7" name="Espaço Reservado para Texto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4" name="Espaço Reservado para Texto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8" name="Espaço Reservado para Texto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5" name="Espaço Reservado para Texto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9" name="Espaço Reservado para Texto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5" name="Espaço Reservado para Imagem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6" name="Espaço Reservado para Imagem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7" name="Espaço Reservado para Imagem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no ícone para adicionar uma imagem</a:t>
            </a:r>
          </a:p>
        </p:txBody>
      </p:sp>
      <p:sp>
        <p:nvSpPr>
          <p:cNvPr id="58" name="Espaço Reservado para Imagem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4" name="Espaço Reservado para Texto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2" name="Espaço Reservado para Texto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59" name="Espaço Reservado para Texto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3" name="Espaço Reservado para Texto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0" name="Espaço Reservado para Texto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4" name="Espaço Reservado para Texto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1" name="Espaço Reservado para Texto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65" name="Espaço Reservado para Texto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11" name="Espaço Reservado para Conteúdo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4" name="Espaço Reservado para Conteúdo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pt-BR" noProof="0"/>
              <a:t>CLIQUE PARA EDITAR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5" name="Espaço Reservado para Conteúdo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21" name="Espaço Reservado para Texto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sp>
        <p:nvSpPr>
          <p:cNvPr id="22" name="Espaço Reservado para Conteúdo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26" name="Espaço Reservado para Conteúdo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pt-BR" noProof="0"/>
              <a:t>Clique para adicionar o conteúdo</a:t>
            </a:r>
          </a:p>
        </p:txBody>
      </p:sp>
      <p:sp>
        <p:nvSpPr>
          <p:cNvPr id="14" name="Espaço Reservado para Texto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#</a:t>
            </a:r>
          </a:p>
        </p:txBody>
      </p:sp>
      <p:sp>
        <p:nvSpPr>
          <p:cNvPr id="23" name="Espaço Reservado para Texto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ço Reservado para Conteúdo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Resu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Data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22" name="Espaço Reservado para Rodapé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24" name="Espaço Reservado para o Número do Slide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echamen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ESTILO DO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Espaço Reservado para Data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10" name="Espaço Reservado para Rodapé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11" name="Espaço Reservado para o Número do Slide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4941771" cy="1122202"/>
          </a:xfrm>
        </p:spPr>
        <p:txBody>
          <a:bodyPr rtlCol="0"/>
          <a:lstStyle/>
          <a:p>
            <a:r>
              <a:rPr lang="pt-BR" dirty="0"/>
              <a:t>teatro Célia </a:t>
            </a:r>
            <a:r>
              <a:rPr lang="pt-BR" dirty="0" err="1"/>
              <a:t>belizária</a:t>
            </a:r>
            <a:r>
              <a:rPr lang="pt-BR" dirty="0"/>
              <a:t> de Souza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/>
          <a:lstStyle/>
          <a:p>
            <a:pPr rtl="0"/>
            <a:r>
              <a:rPr lang="pt-BR" dirty="0"/>
              <a:t>Silvio Ramos Arquitetura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499" y="1020445"/>
            <a:ext cx="3171825" cy="1325563"/>
          </a:xfrm>
        </p:spPr>
        <p:txBody>
          <a:bodyPr rtlCol="0"/>
          <a:lstStyle/>
          <a:p>
            <a:pPr rtl="0"/>
            <a:r>
              <a:rPr lang="pt-BR" dirty="0"/>
              <a:t>Sobre o projeto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 fontScale="85000" lnSpcReduction="20000"/>
          </a:bodyPr>
          <a:lstStyle/>
          <a:p>
            <a:r>
              <a:rPr lang="pt-BR" dirty="0"/>
              <a:t>O Teatro Célia </a:t>
            </a:r>
            <a:r>
              <a:rPr lang="pt-BR" dirty="0" err="1"/>
              <a:t>Belizária</a:t>
            </a:r>
            <a:r>
              <a:rPr lang="pt-BR" dirty="0"/>
              <a:t> de Souza representa um marco fundamental para a vida cultural e artística de Araranguá. 		</a:t>
            </a:r>
          </a:p>
          <a:p>
            <a:r>
              <a:rPr lang="pt-BR" dirty="0"/>
              <a:t>Após o incêndio que destruiu grande parte de suas instalações, o local demanda um projeto completo de recuperação e modernização. </a:t>
            </a:r>
          </a:p>
          <a:p>
            <a:r>
              <a:rPr lang="pt-BR" dirty="0"/>
              <a:t>A intervenção visa não apenas recompor a edificação, mas transformar a estrutura em um equipamento público seguro, inclusivo e alinhado aos padrões técnicos atuais.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779DE4-CAEA-4617-897E-FEC9A2AC2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9403" y="1120269"/>
            <a:ext cx="2141764" cy="5143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dirty="0"/>
              <a:t>INFRAESTRUTURA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FF1291-56EB-4A7B-A198-1D91F9ECC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5670" y="2614025"/>
            <a:ext cx="2771481" cy="514350"/>
          </a:xfrm>
        </p:spPr>
        <p:txBody>
          <a:bodyPr rtlCol="0"/>
          <a:lstStyle/>
          <a:p>
            <a:r>
              <a:rPr lang="pt-BR" dirty="0"/>
              <a:t>Modernização e Sistemas de Proteção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C594564-4FC6-401A-8586-44735EE819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5670" y="4710114"/>
            <a:ext cx="3811094" cy="514350"/>
          </a:xfrm>
        </p:spPr>
        <p:txBody>
          <a:bodyPr rtlCol="0"/>
          <a:lstStyle/>
          <a:p>
            <a:r>
              <a:rPr lang="pt-BR" dirty="0"/>
              <a:t>Acessibilidade e Adequação do Layout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D7EB25CA-DA83-483D-AF83-0001BDF2DE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7839" y="121491"/>
            <a:ext cx="5539095" cy="1979362"/>
          </a:xfrm>
        </p:spPr>
        <p:txBody>
          <a:bodyPr rtlCol="0">
            <a:normAutofit/>
          </a:bodyPr>
          <a:lstStyle/>
          <a:p>
            <a:r>
              <a:rPr lang="pt-BR" sz="1200" dirty="0"/>
              <a:t>A extensão dos danos causados pelo fogo exige uma intervenção profunda na infraestrutura do prédio. As etapas prioritárias incluem:</a:t>
            </a:r>
          </a:p>
          <a:p>
            <a:r>
              <a:rPr lang="pt-BR" sz="1200" b="1" dirty="0"/>
              <a:t>Reconstrução de Paredes e Estruturas:</a:t>
            </a:r>
            <a:r>
              <a:rPr lang="pt-BR" sz="1200" dirty="0"/>
              <a:t> Reforço e recuperação de todos os elementos construtivos comprometidos pelo incêndio.</a:t>
            </a:r>
          </a:p>
          <a:p>
            <a:r>
              <a:rPr lang="pt-BR" sz="1200" b="1" dirty="0"/>
              <a:t>Substituição de Elementos:</a:t>
            </a:r>
            <a:r>
              <a:rPr lang="pt-BR" sz="1200" dirty="0"/>
              <a:t> Troca integral de pisos, revestimentos e esquadrias danificadas.</a:t>
            </a:r>
          </a:p>
          <a:p>
            <a:r>
              <a:rPr lang="pt-BR" sz="1200" b="1" dirty="0"/>
              <a:t>Recuperação de Fachadas e Cobertura:</a:t>
            </a:r>
            <a:r>
              <a:rPr lang="pt-BR" sz="1200" dirty="0"/>
              <a:t> Restauração da vedação e da proteção termoacústica do edifício.</a:t>
            </a:r>
          </a:p>
          <a:p>
            <a:pPr rtl="0"/>
            <a:endParaRPr lang="pt-BR" sz="1200" dirty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B46CE8C6-E12D-4A0D-8553-7FFA31941D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6028" y="2166839"/>
            <a:ext cx="5539095" cy="1858406"/>
          </a:xfrm>
        </p:spPr>
        <p:txBody>
          <a:bodyPr rtlCol="0">
            <a:normAutofit/>
          </a:bodyPr>
          <a:lstStyle/>
          <a:p>
            <a:r>
              <a:rPr lang="pt-BR" sz="1200" dirty="0"/>
              <a:t>A renovação do espaço acompanha a atualização tecnológica de todas as instalações prediais, com foco na prevenção e no conforto:</a:t>
            </a:r>
          </a:p>
          <a:p>
            <a:r>
              <a:rPr lang="pt-BR" sz="1200" b="1" dirty="0"/>
              <a:t>Proteção contra Incêndio:</a:t>
            </a:r>
            <a:r>
              <a:rPr lang="pt-BR" sz="1200" dirty="0"/>
              <a:t> Implementação de novos sistemas de segurança, alarme, detecção e combate a incêndio, atendendo rigorosamente às normas vigentes.</a:t>
            </a:r>
          </a:p>
          <a:p>
            <a:r>
              <a:rPr lang="pt-BR" sz="1200" b="1" dirty="0"/>
              <a:t>Sistemas Complementares:</a:t>
            </a:r>
            <a:r>
              <a:rPr lang="pt-BR" sz="1200" dirty="0"/>
              <a:t> Atualização completa das redes elétrica, hidráulica, sanitária, de drenagem, climatização e infraestrutura de iluminação e sonorização.</a:t>
            </a:r>
          </a:p>
          <a:p>
            <a:endParaRPr lang="pt-BR" sz="1200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02D305EF-9A88-496B-BFC1-D589A01EE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55823" y="4204355"/>
            <a:ext cx="5539095" cy="2103503"/>
          </a:xfrm>
        </p:spPr>
        <p:txBody>
          <a:bodyPr rtlCol="0">
            <a:noAutofit/>
          </a:bodyPr>
          <a:lstStyle/>
          <a:p>
            <a:r>
              <a:rPr lang="pt-BR" sz="1200" dirty="0"/>
              <a:t>A reorganização do layout foi projetada com base no conceito de acessibilidade universal, garantindo o uso autônomo do espaço por todas as pessoas:</a:t>
            </a:r>
          </a:p>
          <a:p>
            <a:r>
              <a:rPr lang="pt-BR" sz="1200" b="1" dirty="0"/>
              <a:t>Circulação e Plateia:</a:t>
            </a:r>
            <a:r>
              <a:rPr lang="pt-BR" sz="1200" dirty="0"/>
              <a:t> Eliminação de barreiras arquitetônicas, inclusão de rotas acessíveis, sanitários adaptados e reserva de assentos integrados para PCD.</a:t>
            </a:r>
          </a:p>
          <a:p>
            <a:r>
              <a:rPr lang="pt-BR" sz="1200" b="1" dirty="0"/>
              <a:t>Palco e Bastidores:</a:t>
            </a:r>
            <a:r>
              <a:rPr lang="pt-BR" sz="1200" dirty="0"/>
              <a:t> Adequação dos acessos ao palco, camarins e áreas técnicas para artistas e funcionários com mobilidade reduzida.</a:t>
            </a:r>
          </a:p>
          <a:p>
            <a:r>
              <a:rPr lang="pt-BR" sz="1200" b="1" dirty="0"/>
              <a:t>Esquadrias e Rotas de Fuga:</a:t>
            </a:r>
            <a:r>
              <a:rPr lang="pt-BR" sz="1200" dirty="0"/>
              <a:t> Dimensionamento correto de portas e acessos para garantir saídas de emergência rápidas e seguras.</a:t>
            </a:r>
          </a:p>
          <a:p>
            <a:pPr rtl="0"/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73856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460121"/>
            <a:ext cx="8421688" cy="1937757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/>
              <a:t>O PROJETO ARQUITETÔNICO</a:t>
            </a:r>
            <a:br>
              <a:rPr lang="pt-BR" dirty="0"/>
            </a:br>
            <a:r>
              <a:rPr lang="pt-BR" dirty="0"/>
              <a:t>1. implantação</a:t>
            </a:r>
            <a:br>
              <a:rPr lang="pt-BR" dirty="0"/>
            </a:br>
            <a:r>
              <a:rPr lang="pt-BR" dirty="0"/>
              <a:t>2. pavimento subsolo</a:t>
            </a:r>
            <a:br>
              <a:rPr lang="pt-BR" dirty="0"/>
            </a:br>
            <a:r>
              <a:rPr lang="pt-BR" dirty="0"/>
              <a:t>3. pavimento térreo</a:t>
            </a:r>
            <a:br>
              <a:rPr lang="pt-BR" dirty="0"/>
            </a:br>
            <a:r>
              <a:rPr lang="pt-BR" dirty="0"/>
              <a:t>4. pavimento superior</a:t>
            </a:r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E3DBF-E5D2-0A96-FBC9-90B89D77A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9E516-1D3C-1839-BCB3-34E3FD97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766218"/>
            <a:ext cx="8421688" cy="1325563"/>
          </a:xfrm>
        </p:spPr>
        <p:txBody>
          <a:bodyPr rtlCol="0"/>
          <a:lstStyle/>
          <a:p>
            <a:pPr rtl="0"/>
            <a:r>
              <a:rPr lang="pt-BR" dirty="0"/>
              <a:t>implantação</a:t>
            </a:r>
          </a:p>
        </p:txBody>
      </p:sp>
    </p:spTree>
    <p:extLst>
      <p:ext uri="{BB962C8B-B14F-4D97-AF65-F5344CB8AC3E}">
        <p14:creationId xmlns:p14="http://schemas.microsoft.com/office/powerpoint/2010/main" val="2433866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2A0AD8-C233-A1CC-CAE0-44376C0B9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15" y="517854"/>
            <a:ext cx="11170370" cy="5822292"/>
          </a:xfrm>
          <a:prstGeom prst="rect">
            <a:avLst/>
          </a:prstGeom>
        </p:spPr>
      </p:pic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32BE35DF-4BCC-0A29-516C-2F061CFA48CF}"/>
              </a:ext>
            </a:extLst>
          </p:cNvPr>
          <p:cNvSpPr/>
          <p:nvPr/>
        </p:nvSpPr>
        <p:spPr>
          <a:xfrm>
            <a:off x="1608842" y="5958360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Revisão da acessibilidade de calçada</a:t>
            </a:r>
          </a:p>
        </p:txBody>
      </p:sp>
      <p:sp>
        <p:nvSpPr>
          <p:cNvPr id="7" name="Retângulo: Canto Dobrado 6">
            <a:extLst>
              <a:ext uri="{FF2B5EF4-FFF2-40B4-BE49-F238E27FC236}">
                <a16:creationId xmlns:a16="http://schemas.microsoft.com/office/drawing/2014/main" id="{822B24F7-E4EC-58EA-9A3E-3882E48B260E}"/>
              </a:ext>
            </a:extLst>
          </p:cNvPr>
          <p:cNvSpPr/>
          <p:nvPr/>
        </p:nvSpPr>
        <p:spPr>
          <a:xfrm>
            <a:off x="3102991" y="3179024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Nova integração entre ginásio, teatro e escola</a:t>
            </a:r>
          </a:p>
        </p:txBody>
      </p:sp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1B408FE2-C395-3FFD-DB7A-8ACBA5B8F2FE}"/>
              </a:ext>
            </a:extLst>
          </p:cNvPr>
          <p:cNvSpPr/>
          <p:nvPr/>
        </p:nvSpPr>
        <p:spPr>
          <a:xfrm>
            <a:off x="5555531" y="3642509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Acessibilidade entre escola e ginásio</a:t>
            </a:r>
          </a:p>
        </p:txBody>
      </p:sp>
      <p:sp>
        <p:nvSpPr>
          <p:cNvPr id="9" name="Retângulo: Canto Dobrado 8">
            <a:extLst>
              <a:ext uri="{FF2B5EF4-FFF2-40B4-BE49-F238E27FC236}">
                <a16:creationId xmlns:a16="http://schemas.microsoft.com/office/drawing/2014/main" id="{5FF20B83-945A-95ED-F35E-3596D12224E8}"/>
              </a:ext>
            </a:extLst>
          </p:cNvPr>
          <p:cNvSpPr/>
          <p:nvPr/>
        </p:nvSpPr>
        <p:spPr>
          <a:xfrm>
            <a:off x="708584" y="3149792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Novo acesso pela Rua Cel. João Fernandes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1DD0C-9FB5-1F2C-165E-6B372CE35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037D9-D689-066A-64CF-04699CAC0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766218"/>
            <a:ext cx="8421688" cy="1325563"/>
          </a:xfrm>
        </p:spPr>
        <p:txBody>
          <a:bodyPr rtlCol="0"/>
          <a:lstStyle/>
          <a:p>
            <a:pPr rtl="0"/>
            <a:r>
              <a:rPr lang="pt-BR" dirty="0"/>
              <a:t>Pavimento subsolo</a:t>
            </a:r>
          </a:p>
        </p:txBody>
      </p:sp>
    </p:spTree>
    <p:extLst>
      <p:ext uri="{BB962C8B-B14F-4D97-AF65-F5344CB8AC3E}">
        <p14:creationId xmlns:p14="http://schemas.microsoft.com/office/powerpoint/2010/main" val="2897033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FFEA9-BF80-2AF4-EFA7-124EB974B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 Dobrado 6">
            <a:extLst>
              <a:ext uri="{FF2B5EF4-FFF2-40B4-BE49-F238E27FC236}">
                <a16:creationId xmlns:a16="http://schemas.microsoft.com/office/drawing/2014/main" id="{53AD3D99-0487-9687-2BE7-54BD02B4A135}"/>
              </a:ext>
            </a:extLst>
          </p:cNvPr>
          <p:cNvSpPr/>
          <p:nvPr/>
        </p:nvSpPr>
        <p:spPr>
          <a:xfrm>
            <a:off x="4960071" y="3179024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Nova integração entre ginásio, teatro e escola</a:t>
            </a:r>
          </a:p>
        </p:txBody>
      </p:sp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50517828-E4E4-B4EB-98C8-FAF6D91705EC}"/>
              </a:ext>
            </a:extLst>
          </p:cNvPr>
          <p:cNvSpPr/>
          <p:nvPr/>
        </p:nvSpPr>
        <p:spPr>
          <a:xfrm>
            <a:off x="7412611" y="3642509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Acessibilidade entre escola e ginásio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263774-1A03-8185-AA0E-F12D25AF1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937" y="0"/>
            <a:ext cx="6640286" cy="6858000"/>
          </a:xfrm>
          <a:prstGeom prst="rect">
            <a:avLst/>
          </a:prstGeom>
        </p:spPr>
      </p:pic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B4DCD6E6-546F-794A-28F4-125CF7CEC734}"/>
              </a:ext>
            </a:extLst>
          </p:cNvPr>
          <p:cNvSpPr/>
          <p:nvPr/>
        </p:nvSpPr>
        <p:spPr>
          <a:xfrm>
            <a:off x="3949494" y="3843613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Rampa de acesso</a:t>
            </a:r>
          </a:p>
        </p:txBody>
      </p:sp>
      <p:sp>
        <p:nvSpPr>
          <p:cNvPr id="9" name="Retângulo: Canto Dobrado 8">
            <a:extLst>
              <a:ext uri="{FF2B5EF4-FFF2-40B4-BE49-F238E27FC236}">
                <a16:creationId xmlns:a16="http://schemas.microsoft.com/office/drawing/2014/main" id="{4D6455BA-3FDF-EFEE-F60E-02CAE8522EB8}"/>
              </a:ext>
            </a:extLst>
          </p:cNvPr>
          <p:cNvSpPr/>
          <p:nvPr/>
        </p:nvSpPr>
        <p:spPr>
          <a:xfrm>
            <a:off x="4276628" y="114361"/>
            <a:ext cx="1366886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Novo acesso pela Rua Cel. João Fernandes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C82B2256-1A13-761E-29ED-09F32ED47C8C}"/>
              </a:ext>
            </a:extLst>
          </p:cNvPr>
          <p:cNvSpPr/>
          <p:nvPr/>
        </p:nvSpPr>
        <p:spPr>
          <a:xfrm>
            <a:off x="5033913" y="980388"/>
            <a:ext cx="716437" cy="22624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 Dobrado 9">
            <a:extLst>
              <a:ext uri="{FF2B5EF4-FFF2-40B4-BE49-F238E27FC236}">
                <a16:creationId xmlns:a16="http://schemas.microsoft.com/office/drawing/2014/main" id="{FAE3108F-762F-29D3-082E-54E4EEB49085}"/>
              </a:ext>
            </a:extLst>
          </p:cNvPr>
          <p:cNvSpPr/>
          <p:nvPr/>
        </p:nvSpPr>
        <p:spPr>
          <a:xfrm>
            <a:off x="9387527" y="333987"/>
            <a:ext cx="1151640" cy="543945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Praça de acesso interno</a:t>
            </a:r>
          </a:p>
        </p:txBody>
      </p:sp>
      <p:sp>
        <p:nvSpPr>
          <p:cNvPr id="11" name="Retângulo: Canto Dobrado 10">
            <a:extLst>
              <a:ext uri="{FF2B5EF4-FFF2-40B4-BE49-F238E27FC236}">
                <a16:creationId xmlns:a16="http://schemas.microsoft.com/office/drawing/2014/main" id="{17EC775E-897A-2607-3782-26EC6E13B724}"/>
              </a:ext>
            </a:extLst>
          </p:cNvPr>
          <p:cNvSpPr/>
          <p:nvPr/>
        </p:nvSpPr>
        <p:spPr>
          <a:xfrm>
            <a:off x="8463702" y="2551521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Camarim 1</a:t>
            </a:r>
          </a:p>
        </p:txBody>
      </p:sp>
      <p:sp>
        <p:nvSpPr>
          <p:cNvPr id="12" name="Retângulo: Canto Dobrado 11">
            <a:extLst>
              <a:ext uri="{FF2B5EF4-FFF2-40B4-BE49-F238E27FC236}">
                <a16:creationId xmlns:a16="http://schemas.microsoft.com/office/drawing/2014/main" id="{1093AC8E-B61C-2B01-B722-BCA0ABBC03EB}"/>
              </a:ext>
            </a:extLst>
          </p:cNvPr>
          <p:cNvSpPr/>
          <p:nvPr/>
        </p:nvSpPr>
        <p:spPr>
          <a:xfrm>
            <a:off x="8779497" y="4225399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Camarim 2</a:t>
            </a:r>
          </a:p>
        </p:txBody>
      </p:sp>
      <p:sp>
        <p:nvSpPr>
          <p:cNvPr id="13" name="Retângulo: Canto Dobrado 12">
            <a:extLst>
              <a:ext uri="{FF2B5EF4-FFF2-40B4-BE49-F238E27FC236}">
                <a16:creationId xmlns:a16="http://schemas.microsoft.com/office/drawing/2014/main" id="{E384C6EC-62E0-59EF-8F92-FB650E8A40E7}"/>
              </a:ext>
            </a:extLst>
          </p:cNvPr>
          <p:cNvSpPr/>
          <p:nvPr/>
        </p:nvSpPr>
        <p:spPr>
          <a:xfrm>
            <a:off x="8779496" y="4854804"/>
            <a:ext cx="1151640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Elevador para todos os pavimentos</a:t>
            </a:r>
          </a:p>
        </p:txBody>
      </p:sp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5CE2B096-3C63-0F9F-0B40-3F962D9D560E}"/>
              </a:ext>
            </a:extLst>
          </p:cNvPr>
          <p:cNvSpPr/>
          <p:nvPr/>
        </p:nvSpPr>
        <p:spPr>
          <a:xfrm>
            <a:off x="5033913" y="3065902"/>
            <a:ext cx="716437" cy="226243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53DC882-5B1D-BB21-ECB3-89BB9D4E8977}"/>
              </a:ext>
            </a:extLst>
          </p:cNvPr>
          <p:cNvSpPr txBox="1"/>
          <p:nvPr/>
        </p:nvSpPr>
        <p:spPr>
          <a:xfrm>
            <a:off x="179109" y="114361"/>
            <a:ext cx="36953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Intervenções:</a:t>
            </a:r>
          </a:p>
          <a:p>
            <a:pPr marL="342900" indent="-342900">
              <a:buAutoNum type="arabicPeriod"/>
            </a:pPr>
            <a:r>
              <a:rPr lang="pt-BR" dirty="0"/>
              <a:t>Foi preciso alterações nas paredes internas aos camarins para atendimento da acessibilidade e melhorias no layout existente.</a:t>
            </a:r>
          </a:p>
          <a:p>
            <a:pPr marL="342900" indent="-342900">
              <a:buAutoNum type="arabicPeriod"/>
            </a:pPr>
            <a:r>
              <a:rPr lang="pt-BR" dirty="0"/>
              <a:t>Foi necessário alteração da estrutura da saída principal para atendimento das nomas de acessibilidade, e melhorias para circulação de pedestres. 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16" name="Retângulo: Canto Dobrado 15">
            <a:extLst>
              <a:ext uri="{FF2B5EF4-FFF2-40B4-BE49-F238E27FC236}">
                <a16:creationId xmlns:a16="http://schemas.microsoft.com/office/drawing/2014/main" id="{9047854F-AC13-FFE6-9F1D-D964DF4487C6}"/>
              </a:ext>
            </a:extLst>
          </p:cNvPr>
          <p:cNvSpPr/>
          <p:nvPr/>
        </p:nvSpPr>
        <p:spPr>
          <a:xfrm>
            <a:off x="8779496" y="3180925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Sanit</a:t>
            </a:r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PCD</a:t>
            </a:r>
          </a:p>
        </p:txBody>
      </p:sp>
      <p:sp>
        <p:nvSpPr>
          <p:cNvPr id="17" name="Retângulo: Canto Dobrado 16">
            <a:extLst>
              <a:ext uri="{FF2B5EF4-FFF2-40B4-BE49-F238E27FC236}">
                <a16:creationId xmlns:a16="http://schemas.microsoft.com/office/drawing/2014/main" id="{8CABCBF8-58E2-ADC8-B2AB-A8AD7404A9C6}"/>
              </a:ext>
            </a:extLst>
          </p:cNvPr>
          <p:cNvSpPr/>
          <p:nvPr/>
        </p:nvSpPr>
        <p:spPr>
          <a:xfrm>
            <a:off x="8779495" y="3753274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Sanit</a:t>
            </a:r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PCD</a:t>
            </a:r>
          </a:p>
        </p:txBody>
      </p:sp>
    </p:spTree>
    <p:extLst>
      <p:ext uri="{BB962C8B-B14F-4D97-AF65-F5344CB8AC3E}">
        <p14:creationId xmlns:p14="http://schemas.microsoft.com/office/powerpoint/2010/main" val="100105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A6816-4EB0-F4F7-02D5-7EBE04F45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768BDE2-9D5C-BCF8-9F82-916E41C9F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937" y="13189"/>
            <a:ext cx="3560362" cy="6858000"/>
          </a:xfrm>
          <a:prstGeom prst="rect">
            <a:avLst/>
          </a:prstGeom>
        </p:spPr>
      </p:pic>
      <p:sp>
        <p:nvSpPr>
          <p:cNvPr id="11" name="Retângulo: Canto Dobrado 10">
            <a:extLst>
              <a:ext uri="{FF2B5EF4-FFF2-40B4-BE49-F238E27FC236}">
                <a16:creationId xmlns:a16="http://schemas.microsoft.com/office/drawing/2014/main" id="{FF696338-D227-820C-8272-D1AC9407893A}"/>
              </a:ext>
            </a:extLst>
          </p:cNvPr>
          <p:cNvSpPr/>
          <p:nvPr/>
        </p:nvSpPr>
        <p:spPr>
          <a:xfrm>
            <a:off x="5634087" y="1769097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Camarim 1</a:t>
            </a:r>
          </a:p>
        </p:txBody>
      </p:sp>
      <p:sp>
        <p:nvSpPr>
          <p:cNvPr id="12" name="Retângulo: Canto Dobrado 11">
            <a:extLst>
              <a:ext uri="{FF2B5EF4-FFF2-40B4-BE49-F238E27FC236}">
                <a16:creationId xmlns:a16="http://schemas.microsoft.com/office/drawing/2014/main" id="{6FADCCCE-3826-7E9D-7C8E-0EFE5215AA4F}"/>
              </a:ext>
            </a:extLst>
          </p:cNvPr>
          <p:cNvSpPr/>
          <p:nvPr/>
        </p:nvSpPr>
        <p:spPr>
          <a:xfrm>
            <a:off x="5717019" y="5055908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Camarim 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CCAABB7-EEDE-DC0D-1121-95BCFB41B272}"/>
              </a:ext>
            </a:extLst>
          </p:cNvPr>
          <p:cNvSpPr txBox="1"/>
          <p:nvPr/>
        </p:nvSpPr>
        <p:spPr>
          <a:xfrm>
            <a:off x="179109" y="114361"/>
            <a:ext cx="3695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Intervenções:</a:t>
            </a:r>
          </a:p>
          <a:p>
            <a:pPr marL="342900" indent="-342900">
              <a:buAutoNum type="arabicPeriod"/>
            </a:pPr>
            <a:r>
              <a:rPr lang="pt-BR" dirty="0"/>
              <a:t>Os camarins contam com chuveiros, sanitários, sanitários adaptados para PCD, pias, escaninhos e penteadeiras.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17" name="Retângulo: Canto Dobrado 16">
            <a:extLst>
              <a:ext uri="{FF2B5EF4-FFF2-40B4-BE49-F238E27FC236}">
                <a16:creationId xmlns:a16="http://schemas.microsoft.com/office/drawing/2014/main" id="{12A7ACF8-B51A-168E-C598-DF3986BEE9AF}"/>
              </a:ext>
            </a:extLst>
          </p:cNvPr>
          <p:cNvSpPr/>
          <p:nvPr/>
        </p:nvSpPr>
        <p:spPr>
          <a:xfrm>
            <a:off x="7866587" y="4086974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Sanit</a:t>
            </a:r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PCD</a:t>
            </a:r>
          </a:p>
        </p:txBody>
      </p:sp>
      <p:sp>
        <p:nvSpPr>
          <p:cNvPr id="18" name="Retângulo: Canto Dobrado 17">
            <a:extLst>
              <a:ext uri="{FF2B5EF4-FFF2-40B4-BE49-F238E27FC236}">
                <a16:creationId xmlns:a16="http://schemas.microsoft.com/office/drawing/2014/main" id="{D2BB4EAA-DFA3-218E-80C1-B41FA16B518F}"/>
              </a:ext>
            </a:extLst>
          </p:cNvPr>
          <p:cNvSpPr/>
          <p:nvPr/>
        </p:nvSpPr>
        <p:spPr>
          <a:xfrm>
            <a:off x="7866586" y="2881914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Sanit</a:t>
            </a:r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PCD</a:t>
            </a:r>
          </a:p>
        </p:txBody>
      </p:sp>
      <p:sp>
        <p:nvSpPr>
          <p:cNvPr id="19" name="Retângulo: Canto Dobrado 18">
            <a:extLst>
              <a:ext uri="{FF2B5EF4-FFF2-40B4-BE49-F238E27FC236}">
                <a16:creationId xmlns:a16="http://schemas.microsoft.com/office/drawing/2014/main" id="{A8006716-1419-37EC-417B-C42DA6DFAA0B}"/>
              </a:ext>
            </a:extLst>
          </p:cNvPr>
          <p:cNvSpPr/>
          <p:nvPr/>
        </p:nvSpPr>
        <p:spPr>
          <a:xfrm>
            <a:off x="6640844" y="121100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Armario</a:t>
            </a:r>
            <a:endParaRPr lang="pt-BR" sz="120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4B00B56B-0A87-EE6D-37F7-98ABAE901FF4}"/>
              </a:ext>
            </a:extLst>
          </p:cNvPr>
          <p:cNvSpPr/>
          <p:nvPr/>
        </p:nvSpPr>
        <p:spPr>
          <a:xfrm>
            <a:off x="5255106" y="2407823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Chuveiros</a:t>
            </a:r>
          </a:p>
        </p:txBody>
      </p:sp>
      <p:sp>
        <p:nvSpPr>
          <p:cNvPr id="21" name="Retângulo: Canto Dobrado 20">
            <a:extLst>
              <a:ext uri="{FF2B5EF4-FFF2-40B4-BE49-F238E27FC236}">
                <a16:creationId xmlns:a16="http://schemas.microsoft.com/office/drawing/2014/main" id="{2FC9EA52-0C4A-459B-93F7-DA9A17F6CF62}"/>
              </a:ext>
            </a:extLst>
          </p:cNvPr>
          <p:cNvSpPr/>
          <p:nvPr/>
        </p:nvSpPr>
        <p:spPr>
          <a:xfrm>
            <a:off x="5951205" y="6342544"/>
            <a:ext cx="923825" cy="36136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Mictório</a:t>
            </a:r>
          </a:p>
        </p:txBody>
      </p:sp>
    </p:spTree>
    <p:extLst>
      <p:ext uri="{BB962C8B-B14F-4D97-AF65-F5344CB8AC3E}">
        <p14:creationId xmlns:p14="http://schemas.microsoft.com/office/powerpoint/2010/main" val="3632586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94F54-EEBA-6F56-009E-6B46DD1EC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E794F-3448-5DFB-C18C-BF2AD917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766218"/>
            <a:ext cx="8421688" cy="1325563"/>
          </a:xfrm>
        </p:spPr>
        <p:txBody>
          <a:bodyPr rtlCol="0"/>
          <a:lstStyle/>
          <a:p>
            <a:pPr rtl="0"/>
            <a:r>
              <a:rPr lang="pt-BR" dirty="0"/>
              <a:t>Pavimento térreo</a:t>
            </a:r>
          </a:p>
        </p:txBody>
      </p:sp>
    </p:spTree>
    <p:extLst>
      <p:ext uri="{BB962C8B-B14F-4D97-AF65-F5344CB8AC3E}">
        <p14:creationId xmlns:p14="http://schemas.microsoft.com/office/powerpoint/2010/main" val="673925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A79D-D102-9022-C224-D0CC745C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B7EBBB16-C884-58AF-4222-86D49D0DA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2" y="1376362"/>
            <a:ext cx="11153775" cy="4105275"/>
          </a:xfrm>
          <a:prstGeom prst="rect">
            <a:avLst/>
          </a:prstGeom>
        </p:spPr>
      </p:pic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B3B73B0A-84F8-7F28-B202-FA78E9D2C495}"/>
              </a:ext>
            </a:extLst>
          </p:cNvPr>
          <p:cNvSpPr/>
          <p:nvPr/>
        </p:nvSpPr>
        <p:spPr>
          <a:xfrm>
            <a:off x="10070173" y="3372561"/>
            <a:ext cx="768291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Praça interna</a:t>
            </a:r>
          </a:p>
        </p:txBody>
      </p:sp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1AA0756D-9B9C-9037-03AC-DA88DAB10EE4}"/>
              </a:ext>
            </a:extLst>
          </p:cNvPr>
          <p:cNvSpPr/>
          <p:nvPr/>
        </p:nvSpPr>
        <p:spPr>
          <a:xfrm>
            <a:off x="325233" y="5549574"/>
            <a:ext cx="862544" cy="53451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Rampa de acesso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A0379FCC-5ABA-3015-D477-B9BEE2CDFD15}"/>
              </a:ext>
            </a:extLst>
          </p:cNvPr>
          <p:cNvSpPr/>
          <p:nvPr/>
        </p:nvSpPr>
        <p:spPr>
          <a:xfrm rot="16200000">
            <a:off x="7561465" y="5491081"/>
            <a:ext cx="471051" cy="224197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 Dobrado 12">
            <a:extLst>
              <a:ext uri="{FF2B5EF4-FFF2-40B4-BE49-F238E27FC236}">
                <a16:creationId xmlns:a16="http://schemas.microsoft.com/office/drawing/2014/main" id="{2EC186D9-2E98-4BF3-7AA2-0B71F752CAD0}"/>
              </a:ext>
            </a:extLst>
          </p:cNvPr>
          <p:cNvSpPr/>
          <p:nvPr/>
        </p:nvSpPr>
        <p:spPr>
          <a:xfrm>
            <a:off x="9302679" y="5478233"/>
            <a:ext cx="1151640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Rampas de acesso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1354AE2-6D39-1BD8-F4C9-1DD9BDFEE1BF}"/>
              </a:ext>
            </a:extLst>
          </p:cNvPr>
          <p:cNvSpPr txBox="1"/>
          <p:nvPr/>
        </p:nvSpPr>
        <p:spPr>
          <a:xfrm>
            <a:off x="756505" y="191767"/>
            <a:ext cx="10916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 de acesso:</a:t>
            </a:r>
          </a:p>
          <a:p>
            <a:pPr marL="342900" indent="-342900">
              <a:buAutoNum type="arabicPeriod"/>
            </a:pPr>
            <a:r>
              <a:rPr lang="pt-BR" dirty="0"/>
              <a:t>Os acessos foram modificados para atendimento das regras de acessibilidade, foram criadas praças internas para servir como áreas de descanso entre as circulações. </a:t>
            </a:r>
          </a:p>
          <a:p>
            <a:pPr marL="342900" indent="-342900">
              <a:buAutoNum type="arabicPeriod"/>
            </a:pPr>
            <a:r>
              <a:rPr lang="pt-BR" dirty="0"/>
              <a:t>Fora mantido os jardins. 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B231986D-7F2F-A72F-65A7-641561BA664D}"/>
              </a:ext>
            </a:extLst>
          </p:cNvPr>
          <p:cNvSpPr/>
          <p:nvPr/>
        </p:nvSpPr>
        <p:spPr>
          <a:xfrm>
            <a:off x="6439294" y="5541698"/>
            <a:ext cx="768291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Praça interna</a:t>
            </a:r>
          </a:p>
        </p:txBody>
      </p:sp>
      <p:sp>
        <p:nvSpPr>
          <p:cNvPr id="21" name="Retângulo: Canto Dobrado 20">
            <a:extLst>
              <a:ext uri="{FF2B5EF4-FFF2-40B4-BE49-F238E27FC236}">
                <a16:creationId xmlns:a16="http://schemas.microsoft.com/office/drawing/2014/main" id="{FAC1FF98-0E75-3F33-A66B-457B48AD34E6}"/>
              </a:ext>
            </a:extLst>
          </p:cNvPr>
          <p:cNvSpPr/>
          <p:nvPr/>
        </p:nvSpPr>
        <p:spPr>
          <a:xfrm>
            <a:off x="7241049" y="5871843"/>
            <a:ext cx="1151640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Acesso Av. Capitão Pedro Fernandes </a:t>
            </a:r>
          </a:p>
        </p:txBody>
      </p:sp>
    </p:spTree>
    <p:extLst>
      <p:ext uri="{BB962C8B-B14F-4D97-AF65-F5344CB8AC3E}">
        <p14:creationId xmlns:p14="http://schemas.microsoft.com/office/powerpoint/2010/main" val="1489085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CF282-8100-33D2-D357-E5F7DB438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74D6AAF-710C-DB43-FF7E-5EDDCF556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4749"/>
            <a:ext cx="12192000" cy="5168502"/>
          </a:xfrm>
          <a:prstGeom prst="rect">
            <a:avLst/>
          </a:prstGeom>
        </p:spPr>
      </p:pic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8F6B5149-48FC-41F0-F85E-6562C87D79F7}"/>
              </a:ext>
            </a:extLst>
          </p:cNvPr>
          <p:cNvSpPr/>
          <p:nvPr/>
        </p:nvSpPr>
        <p:spPr>
          <a:xfrm>
            <a:off x="2450969" y="1678759"/>
            <a:ext cx="961534" cy="63080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Áreas para PCD e obesos</a:t>
            </a:r>
          </a:p>
        </p:txBody>
      </p:sp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C6007DD6-9B1A-4F81-12C2-43F0371508FC}"/>
              </a:ext>
            </a:extLst>
          </p:cNvPr>
          <p:cNvSpPr/>
          <p:nvPr/>
        </p:nvSpPr>
        <p:spPr>
          <a:xfrm>
            <a:off x="1588425" y="4943715"/>
            <a:ext cx="862544" cy="53451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Elevador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3B82BD8-9565-C5F9-4E9D-97FBF71692CE}"/>
              </a:ext>
            </a:extLst>
          </p:cNvPr>
          <p:cNvSpPr txBox="1"/>
          <p:nvPr/>
        </p:nvSpPr>
        <p:spPr>
          <a:xfrm>
            <a:off x="128833" y="174495"/>
            <a:ext cx="11934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 área do teatro:</a:t>
            </a:r>
          </a:p>
          <a:p>
            <a:pPr marL="342900" indent="-342900">
              <a:buAutoNum type="arabicPeriod"/>
            </a:pPr>
            <a:r>
              <a:rPr lang="pt-BR" dirty="0"/>
              <a:t>Alterações das poltronas para atendimento das regras de acessibilidade, capacidade total </a:t>
            </a:r>
            <a:r>
              <a:rPr lang="pt-BR" dirty="0" err="1"/>
              <a:t>pav</a:t>
            </a:r>
            <a:r>
              <a:rPr lang="pt-BR" dirty="0"/>
              <a:t> térreo 291 lugares</a:t>
            </a:r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50E5A221-7B36-1F53-A5F7-DE7F030A0635}"/>
              </a:ext>
            </a:extLst>
          </p:cNvPr>
          <p:cNvSpPr/>
          <p:nvPr/>
        </p:nvSpPr>
        <p:spPr>
          <a:xfrm>
            <a:off x="6339766" y="3193474"/>
            <a:ext cx="1802566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Rampas de inclinação conforme NBR 9050</a:t>
            </a:r>
          </a:p>
        </p:txBody>
      </p:sp>
    </p:spTree>
    <p:extLst>
      <p:ext uri="{BB962C8B-B14F-4D97-AF65-F5344CB8AC3E}">
        <p14:creationId xmlns:p14="http://schemas.microsoft.com/office/powerpoint/2010/main" val="2104472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AD904-D000-A2FE-CD1F-B7A086CDA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B53C9A1-F3A0-58FE-3372-8D18B7838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931" y="421851"/>
            <a:ext cx="9108831" cy="5347354"/>
          </a:xfrm>
          <a:prstGeom prst="rect">
            <a:avLst/>
          </a:prstGeom>
        </p:spPr>
      </p:pic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CFF01B30-8C55-4CA4-9F82-7B0F8ADF86C3}"/>
              </a:ext>
            </a:extLst>
          </p:cNvPr>
          <p:cNvSpPr/>
          <p:nvPr/>
        </p:nvSpPr>
        <p:spPr>
          <a:xfrm>
            <a:off x="5134466" y="2464720"/>
            <a:ext cx="961534" cy="63080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err="1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Sanitarios</a:t>
            </a:r>
            <a:endParaRPr lang="pt-BR" sz="120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CE76FE87-BDDA-988A-8E7A-4FB024E1C62D}"/>
              </a:ext>
            </a:extLst>
          </p:cNvPr>
          <p:cNvSpPr/>
          <p:nvPr/>
        </p:nvSpPr>
        <p:spPr>
          <a:xfrm>
            <a:off x="10911534" y="4359253"/>
            <a:ext cx="862544" cy="53451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Elevador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D7D6E57-A75E-F29C-BB01-A05A71561258}"/>
              </a:ext>
            </a:extLst>
          </p:cNvPr>
          <p:cNvSpPr txBox="1"/>
          <p:nvPr/>
        </p:nvSpPr>
        <p:spPr>
          <a:xfrm>
            <a:off x="128832" y="174495"/>
            <a:ext cx="25672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 área do foyer:</a:t>
            </a:r>
          </a:p>
          <a:p>
            <a:pPr marL="342900" indent="-342900">
              <a:buAutoNum type="arabicPeriod"/>
            </a:pPr>
            <a:r>
              <a:rPr lang="pt-BR" dirty="0"/>
              <a:t>Alterações layout dos sanitários</a:t>
            </a:r>
          </a:p>
          <a:p>
            <a:pPr marL="342900" indent="-342900">
              <a:buAutoNum type="arabicPeriod"/>
            </a:pPr>
            <a:r>
              <a:rPr lang="pt-BR" dirty="0"/>
              <a:t>Troca da porta principal para atendimento do Corpo de Bombeiros.</a:t>
            </a:r>
          </a:p>
          <a:p>
            <a:pPr marL="342900" indent="-342900">
              <a:buAutoNum type="arabicPeriod"/>
            </a:pPr>
            <a:r>
              <a:rPr lang="pt-BR" dirty="0"/>
              <a:t>Elevador de acesso ao </a:t>
            </a:r>
            <a:r>
              <a:rPr lang="pt-BR" dirty="0" err="1"/>
              <a:t>pav</a:t>
            </a:r>
            <a:r>
              <a:rPr lang="pt-BR" dirty="0"/>
              <a:t>. superior</a:t>
            </a:r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A05D2B50-B588-317B-A28E-EEE5C5298B27}"/>
              </a:ext>
            </a:extLst>
          </p:cNvPr>
          <p:cNvSpPr/>
          <p:nvPr/>
        </p:nvSpPr>
        <p:spPr>
          <a:xfrm>
            <a:off x="7554503" y="3264325"/>
            <a:ext cx="1802566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Rampas de inclinação conforme NBR 9050</a:t>
            </a:r>
          </a:p>
        </p:txBody>
      </p:sp>
    </p:spTree>
    <p:extLst>
      <p:ext uri="{BB962C8B-B14F-4D97-AF65-F5344CB8AC3E}">
        <p14:creationId xmlns:p14="http://schemas.microsoft.com/office/powerpoint/2010/main" val="415953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3266F-6282-71F5-E98A-C6D30BD38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40CC7-C109-515A-156F-A0B676E3D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156" y="2766218"/>
            <a:ext cx="8421688" cy="1325563"/>
          </a:xfrm>
        </p:spPr>
        <p:txBody>
          <a:bodyPr rtlCol="0"/>
          <a:lstStyle/>
          <a:p>
            <a:pPr rtl="0"/>
            <a:r>
              <a:rPr lang="pt-BR" dirty="0"/>
              <a:t>Pavimento superior</a:t>
            </a:r>
          </a:p>
        </p:txBody>
      </p:sp>
    </p:spTree>
    <p:extLst>
      <p:ext uri="{BB962C8B-B14F-4D97-AF65-F5344CB8AC3E}">
        <p14:creationId xmlns:p14="http://schemas.microsoft.com/office/powerpoint/2010/main" val="715451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01BA7-C47A-4FAA-4DEE-0425DEB4A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061799-FA67-1A8A-0876-B395E6EE3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5990"/>
            <a:ext cx="12192000" cy="4226020"/>
          </a:xfrm>
          <a:prstGeom prst="rect">
            <a:avLst/>
          </a:prstGeom>
        </p:spPr>
      </p:pic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DA60A427-EA62-FC3E-0C1D-A080D28764A4}"/>
              </a:ext>
            </a:extLst>
          </p:cNvPr>
          <p:cNvSpPr/>
          <p:nvPr/>
        </p:nvSpPr>
        <p:spPr>
          <a:xfrm>
            <a:off x="10921089" y="4071260"/>
            <a:ext cx="768291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Elevador</a:t>
            </a:r>
          </a:p>
        </p:txBody>
      </p:sp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F95B6F79-D124-E13E-722E-95EDC7900D9A}"/>
              </a:ext>
            </a:extLst>
          </p:cNvPr>
          <p:cNvSpPr/>
          <p:nvPr/>
        </p:nvSpPr>
        <p:spPr>
          <a:xfrm>
            <a:off x="325233" y="5549574"/>
            <a:ext cx="862544" cy="53451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Elevador de acesso</a:t>
            </a:r>
          </a:p>
        </p:txBody>
      </p:sp>
      <p:sp>
        <p:nvSpPr>
          <p:cNvPr id="13" name="Retângulo: Canto Dobrado 12">
            <a:extLst>
              <a:ext uri="{FF2B5EF4-FFF2-40B4-BE49-F238E27FC236}">
                <a16:creationId xmlns:a16="http://schemas.microsoft.com/office/drawing/2014/main" id="{9EE8D5B7-1ED0-3A7B-BC42-73D8C46FA0BC}"/>
              </a:ext>
            </a:extLst>
          </p:cNvPr>
          <p:cNvSpPr/>
          <p:nvPr/>
        </p:nvSpPr>
        <p:spPr>
          <a:xfrm>
            <a:off x="7447176" y="4542312"/>
            <a:ext cx="1151640" cy="763571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Reforma da estrutura existente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7B5C75B-F769-0E8E-65AE-542A8135B7E1}"/>
              </a:ext>
            </a:extLst>
          </p:cNvPr>
          <p:cNvSpPr txBox="1"/>
          <p:nvPr/>
        </p:nvSpPr>
        <p:spPr>
          <a:xfrm>
            <a:off x="756505" y="191767"/>
            <a:ext cx="10916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 de acesso:</a:t>
            </a:r>
          </a:p>
          <a:p>
            <a:pPr marL="342900" indent="-342900">
              <a:buAutoNum type="arabicPeriod"/>
            </a:pPr>
            <a:r>
              <a:rPr lang="pt-BR" dirty="0"/>
              <a:t>Para a acessibilidade do pavimento superior pela plateia, será necessário a instalação de uma passarela de acesso ao elevador.</a:t>
            </a:r>
          </a:p>
          <a:p>
            <a:pPr marL="342900" indent="-342900">
              <a:buAutoNum type="arabicPeriod"/>
            </a:pPr>
            <a:r>
              <a:rPr lang="pt-BR" dirty="0"/>
              <a:t>Elevador de acesso para circulação entre as salas. 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93DB592E-E726-912C-066F-E7ED5373D330}"/>
              </a:ext>
            </a:extLst>
          </p:cNvPr>
          <p:cNvSpPr/>
          <p:nvPr/>
        </p:nvSpPr>
        <p:spPr>
          <a:xfrm>
            <a:off x="4054313" y="4306786"/>
            <a:ext cx="951320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Passarela</a:t>
            </a:r>
          </a:p>
        </p:txBody>
      </p:sp>
    </p:spTree>
    <p:extLst>
      <p:ext uri="{BB962C8B-B14F-4D97-AF65-F5344CB8AC3E}">
        <p14:creationId xmlns:p14="http://schemas.microsoft.com/office/powerpoint/2010/main" val="931263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E231-8771-087D-E86E-A266324C7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3329F02-41C3-928A-AD7A-8CA97B2FF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3" y="881928"/>
            <a:ext cx="10642862" cy="5452317"/>
          </a:xfrm>
          <a:prstGeom prst="rect">
            <a:avLst/>
          </a:prstGeom>
        </p:spPr>
      </p:pic>
      <p:sp>
        <p:nvSpPr>
          <p:cNvPr id="8" name="Retângulo: Canto Dobrado 7">
            <a:extLst>
              <a:ext uri="{FF2B5EF4-FFF2-40B4-BE49-F238E27FC236}">
                <a16:creationId xmlns:a16="http://schemas.microsoft.com/office/drawing/2014/main" id="{B6A86389-A8A9-3EA7-4DA5-0390E5C94CB3}"/>
              </a:ext>
            </a:extLst>
          </p:cNvPr>
          <p:cNvSpPr/>
          <p:nvPr/>
        </p:nvSpPr>
        <p:spPr>
          <a:xfrm>
            <a:off x="7475456" y="2401600"/>
            <a:ext cx="1751809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Reforma da inclinação da rampa interna</a:t>
            </a:r>
          </a:p>
        </p:txBody>
      </p:sp>
      <p:sp>
        <p:nvSpPr>
          <p:cNvPr id="6" name="Retângulo: Canto Dobrado 5">
            <a:extLst>
              <a:ext uri="{FF2B5EF4-FFF2-40B4-BE49-F238E27FC236}">
                <a16:creationId xmlns:a16="http://schemas.microsoft.com/office/drawing/2014/main" id="{D80D3AB4-0CF7-D27C-E920-327EF976ED6B}"/>
              </a:ext>
            </a:extLst>
          </p:cNvPr>
          <p:cNvSpPr/>
          <p:nvPr/>
        </p:nvSpPr>
        <p:spPr>
          <a:xfrm>
            <a:off x="1737680" y="5604584"/>
            <a:ext cx="1052653" cy="534518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Alteração das cadeiras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5C6FAC8-8BE0-18F9-EE32-2FA159B1AA12}"/>
              </a:ext>
            </a:extLst>
          </p:cNvPr>
          <p:cNvSpPr txBox="1"/>
          <p:nvPr/>
        </p:nvSpPr>
        <p:spPr>
          <a:xfrm>
            <a:off x="84842" y="-19406"/>
            <a:ext cx="12107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Intervenções na área do teatro:</a:t>
            </a:r>
          </a:p>
          <a:p>
            <a:pPr marL="342900" indent="-342900">
              <a:buAutoNum type="arabicPeriod"/>
            </a:pPr>
            <a:r>
              <a:rPr lang="pt-BR" dirty="0"/>
              <a:t>Alteração do layout entre as cadeiras para atendimento do corpo de bombeiros e acessibilidade.</a:t>
            </a:r>
          </a:p>
          <a:p>
            <a:pPr marL="342900" indent="-342900">
              <a:buAutoNum type="arabicPeriod"/>
            </a:pPr>
            <a:r>
              <a:rPr lang="pt-BR" dirty="0"/>
              <a:t>Capacidade total 77 pessoas </a:t>
            </a:r>
          </a:p>
          <a:p>
            <a:pPr marL="342900" indent="-342900">
              <a:buAutoNum type="arabicPeriod"/>
            </a:pPr>
            <a:endParaRPr lang="pt-BR" dirty="0"/>
          </a:p>
        </p:txBody>
      </p:sp>
      <p:sp>
        <p:nvSpPr>
          <p:cNvPr id="20" name="Retângulo: Canto Dobrado 19">
            <a:extLst>
              <a:ext uri="{FF2B5EF4-FFF2-40B4-BE49-F238E27FC236}">
                <a16:creationId xmlns:a16="http://schemas.microsoft.com/office/drawing/2014/main" id="{7CCBC0F2-9551-1407-C0FC-20C3F06BB42C}"/>
              </a:ext>
            </a:extLst>
          </p:cNvPr>
          <p:cNvSpPr/>
          <p:nvPr/>
        </p:nvSpPr>
        <p:spPr>
          <a:xfrm>
            <a:off x="3611253" y="1095982"/>
            <a:ext cx="1347246" cy="471052"/>
          </a:xfrm>
          <a:prstGeom prst="foldedCorner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Criação da área técnica</a:t>
            </a:r>
          </a:p>
        </p:txBody>
      </p:sp>
    </p:spTree>
    <p:extLst>
      <p:ext uri="{BB962C8B-B14F-4D97-AF65-F5344CB8AC3E}">
        <p14:creationId xmlns:p14="http://schemas.microsoft.com/office/powerpoint/2010/main" val="2983831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D423AE3-F08E-CE47-2197-5D5F1B06C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DD905D25-2B0C-9CA3-7D2F-67FBD6917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26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5B57C455-609A-AA8A-06E6-0B51CC8E4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19898"/>
      </p:ext>
    </p:extLst>
  </p:cSld>
  <p:clrMapOvr>
    <a:masterClrMapping/>
  </p:clrMapOvr>
</p:sld>
</file>

<file path=ppt/theme/theme1.xml><?xml version="1.0" encoding="utf-8"?>
<a:theme xmlns:a="http://schemas.openxmlformats.org/drawingml/2006/main" name="Linha única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14FED0-9A95-4A83-8CAA-A3BB5938F80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407</TotalTime>
  <Words>710</Words>
  <Application>Microsoft Office PowerPoint</Application>
  <PresentationFormat>Widescreen</PresentationFormat>
  <Paragraphs>101</Paragraphs>
  <Slides>19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Tenorite</vt:lpstr>
      <vt:lpstr>Linha única</vt:lpstr>
      <vt:lpstr>teatro Célia belizária de Souza</vt:lpstr>
      <vt:lpstr>Sobre o projeto</vt:lpstr>
      <vt:lpstr>Apresentação do PowerPoint</vt:lpstr>
      <vt:lpstr>O PROJETO ARQUITETÔNICO 1. implantação 2. pavimento subsolo 3. pavimento térreo 4. pavimento superior</vt:lpstr>
      <vt:lpstr>implantação</vt:lpstr>
      <vt:lpstr>Apresentação do PowerPoint</vt:lpstr>
      <vt:lpstr>Pavimento subsolo</vt:lpstr>
      <vt:lpstr>Apresentação do PowerPoint</vt:lpstr>
      <vt:lpstr>Apresentação do PowerPoint</vt:lpstr>
      <vt:lpstr>Pavimento térreo</vt:lpstr>
      <vt:lpstr>Apresentação do PowerPoint</vt:lpstr>
      <vt:lpstr>Apresentação do PowerPoint</vt:lpstr>
      <vt:lpstr>Apresentação do PowerPoint</vt:lpstr>
      <vt:lpstr>Pavimento superior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ANA RAMOS</cp:lastModifiedBy>
  <cp:revision>4</cp:revision>
  <dcterms:created xsi:type="dcterms:W3CDTF">2026-09-22T12:10:39Z</dcterms:created>
  <dcterms:modified xsi:type="dcterms:W3CDTF">2026-09-24T21:07:16Z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